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59" r:id="rId6"/>
    <p:sldId id="260" r:id="rId7"/>
    <p:sldId id="261" r:id="rId8"/>
    <p:sldId id="262" r:id="rId9"/>
    <p:sldId id="264" r:id="rId10"/>
    <p:sldId id="269" r:id="rId11"/>
    <p:sldId id="266" r:id="rId12"/>
  </p:sldIdLst>
  <p:sldSz cx="18288000" cy="10287000"/>
  <p:notesSz cx="6858000" cy="9144000"/>
  <p:embeddedFontLst>
    <p:embeddedFont>
      <p:font typeface="Poppins" panose="00000500000000000000" pitchFamily="2" charset="0"/>
      <p:regular r:id="rId13"/>
      <p:bold r:id="rId14"/>
      <p:italic r:id="rId15"/>
      <p:boldItalic r:id="rId16"/>
    </p:embeddedFont>
    <p:embeddedFont>
      <p:font typeface="Poppins Bold" panose="00000800000000000000" charset="0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ED73D5-B925-4CF1-9E9C-F367057FA71B}" v="29" dt="2025-09-05T09:10:58.1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26" autoAdjust="0"/>
  </p:normalViewPr>
  <p:slideViewPr>
    <p:cSldViewPr>
      <p:cViewPr varScale="1">
        <p:scale>
          <a:sx n="52" d="100"/>
          <a:sy n="52" d="100"/>
        </p:scale>
        <p:origin x="778" y="18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496655" flipH="1">
            <a:off x="497159" y="-6235311"/>
            <a:ext cx="931925" cy="17140120"/>
            <a:chOff x="0" y="0"/>
            <a:chExt cx="1311802" cy="45142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1802" cy="4514271"/>
            </a:xfrm>
            <a:custGeom>
              <a:avLst/>
              <a:gdLst/>
              <a:ahLst/>
              <a:cxnLst/>
              <a:rect l="l" t="t" r="r" b="b"/>
              <a:pathLst>
                <a:path w="1311802" h="4514271">
                  <a:moveTo>
                    <a:pt x="0" y="0"/>
                  </a:moveTo>
                  <a:lnTo>
                    <a:pt x="1311802" y="0"/>
                  </a:lnTo>
                  <a:lnTo>
                    <a:pt x="1311802" y="4514271"/>
                  </a:lnTo>
                  <a:lnTo>
                    <a:pt x="0" y="4514271"/>
                  </a:lnTo>
                  <a:close/>
                </a:path>
              </a:pathLst>
            </a:custGeom>
            <a:gradFill rotWithShape="1">
              <a:gsLst>
                <a:gs pos="0">
                  <a:srgbClr val="020D47">
                    <a:alpha val="0"/>
                  </a:srgbClr>
                </a:gs>
                <a:gs pos="33333">
                  <a:srgbClr val="010B3D">
                    <a:alpha val="43000"/>
                  </a:srgbClr>
                </a:gs>
                <a:gs pos="66667">
                  <a:srgbClr val="010933">
                    <a:alpha val="43000"/>
                  </a:srgbClr>
                </a:gs>
                <a:gs pos="100000">
                  <a:srgbClr val="01020D">
                    <a:alpha val="43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11802" cy="4552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9144000" y="-2057400"/>
            <a:ext cx="4104513" cy="4114800"/>
          </a:xfrm>
          <a:custGeom>
            <a:avLst/>
            <a:gdLst/>
            <a:ahLst/>
            <a:cxnLst/>
            <a:rect l="l" t="t" r="r" b="b"/>
            <a:pathLst>
              <a:path w="4104513" h="4114800">
                <a:moveTo>
                  <a:pt x="4104513" y="0"/>
                </a:moveTo>
                <a:lnTo>
                  <a:pt x="0" y="0"/>
                </a:lnTo>
                <a:lnTo>
                  <a:pt x="0" y="4114800"/>
                </a:lnTo>
                <a:lnTo>
                  <a:pt x="4104513" y="4114800"/>
                </a:lnTo>
                <a:lnTo>
                  <a:pt x="4104513" y="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 rot="-2952733">
            <a:off x="4266158" y="3251385"/>
            <a:ext cx="18280190" cy="8379806"/>
            <a:chOff x="0" y="0"/>
            <a:chExt cx="1523748" cy="698500"/>
          </a:xfrm>
        </p:grpSpPr>
        <p:sp>
          <p:nvSpPr>
            <p:cNvPr id="7" name="Freeform 7"/>
            <p:cNvSpPr/>
            <p:nvPr/>
          </p:nvSpPr>
          <p:spPr>
            <a:xfrm>
              <a:off x="4798" y="0"/>
              <a:ext cx="1514152" cy="698500"/>
            </a:xfrm>
            <a:custGeom>
              <a:avLst/>
              <a:gdLst/>
              <a:ahLst/>
              <a:cxnLst/>
              <a:rect l="l" t="t" r="r" b="b"/>
              <a:pathLst>
                <a:path w="1514152" h="698500">
                  <a:moveTo>
                    <a:pt x="1506384" y="370848"/>
                  </a:moveTo>
                  <a:lnTo>
                    <a:pt x="1328316" y="676902"/>
                  </a:lnTo>
                  <a:cubicBezTo>
                    <a:pt x="1320536" y="690274"/>
                    <a:pt x="1306233" y="698500"/>
                    <a:pt x="1290763" y="698500"/>
                  </a:cubicBezTo>
                  <a:lnTo>
                    <a:pt x="223389" y="698500"/>
                  </a:lnTo>
                  <a:cubicBezTo>
                    <a:pt x="207919" y="698500"/>
                    <a:pt x="193616" y="690274"/>
                    <a:pt x="185836" y="676902"/>
                  </a:cubicBezTo>
                  <a:lnTo>
                    <a:pt x="7768" y="370848"/>
                  </a:lnTo>
                  <a:cubicBezTo>
                    <a:pt x="0" y="357497"/>
                    <a:pt x="0" y="341003"/>
                    <a:pt x="7768" y="327652"/>
                  </a:cubicBezTo>
                  <a:lnTo>
                    <a:pt x="185836" y="21598"/>
                  </a:lnTo>
                  <a:cubicBezTo>
                    <a:pt x="193616" y="8226"/>
                    <a:pt x="207919" y="0"/>
                    <a:pt x="223389" y="0"/>
                  </a:cubicBezTo>
                  <a:lnTo>
                    <a:pt x="1290763" y="0"/>
                  </a:lnTo>
                  <a:cubicBezTo>
                    <a:pt x="1306233" y="0"/>
                    <a:pt x="1320536" y="8226"/>
                    <a:pt x="1328316" y="21598"/>
                  </a:cubicBezTo>
                  <a:lnTo>
                    <a:pt x="1506384" y="327652"/>
                  </a:lnTo>
                  <a:cubicBezTo>
                    <a:pt x="1514152" y="341003"/>
                    <a:pt x="1514152" y="357497"/>
                    <a:pt x="1506384" y="370848"/>
                  </a:cubicBezTo>
                  <a:close/>
                </a:path>
              </a:pathLst>
            </a:custGeom>
            <a:gradFill rotWithShape="1">
              <a:gsLst>
                <a:gs pos="0">
                  <a:srgbClr val="F5D60A">
                    <a:alpha val="100000"/>
                  </a:srgbClr>
                </a:gs>
                <a:gs pos="100000">
                  <a:srgbClr val="8372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38100"/>
              <a:ext cx="1295148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2952733">
            <a:off x="5242256" y="6123117"/>
            <a:ext cx="14073358" cy="6451356"/>
            <a:chOff x="0" y="0"/>
            <a:chExt cx="1523748" cy="698500"/>
          </a:xfrm>
        </p:grpSpPr>
        <p:sp>
          <p:nvSpPr>
            <p:cNvPr id="10" name="Freeform 10"/>
            <p:cNvSpPr/>
            <p:nvPr/>
          </p:nvSpPr>
          <p:spPr>
            <a:xfrm>
              <a:off x="6232" y="0"/>
              <a:ext cx="1511283" cy="698500"/>
            </a:xfrm>
            <a:custGeom>
              <a:avLst/>
              <a:gdLst/>
              <a:ahLst/>
              <a:cxnLst/>
              <a:rect l="l" t="t" r="r" b="b"/>
              <a:pathLst>
                <a:path w="1511283" h="698500">
                  <a:moveTo>
                    <a:pt x="1501194" y="377304"/>
                  </a:moveTo>
                  <a:lnTo>
                    <a:pt x="1330638" y="670446"/>
                  </a:lnTo>
                  <a:cubicBezTo>
                    <a:pt x="1320533" y="687815"/>
                    <a:pt x="1301954" y="698500"/>
                    <a:pt x="1281860" y="698500"/>
                  </a:cubicBezTo>
                  <a:lnTo>
                    <a:pt x="229425" y="698500"/>
                  </a:lnTo>
                  <a:cubicBezTo>
                    <a:pt x="209330" y="698500"/>
                    <a:pt x="190751" y="687815"/>
                    <a:pt x="180646" y="670446"/>
                  </a:cubicBezTo>
                  <a:lnTo>
                    <a:pt x="10090" y="377304"/>
                  </a:lnTo>
                  <a:cubicBezTo>
                    <a:pt x="0" y="359962"/>
                    <a:pt x="0" y="338538"/>
                    <a:pt x="10090" y="321196"/>
                  </a:cubicBezTo>
                  <a:lnTo>
                    <a:pt x="180646" y="28054"/>
                  </a:lnTo>
                  <a:cubicBezTo>
                    <a:pt x="190751" y="10685"/>
                    <a:pt x="209330" y="0"/>
                    <a:pt x="229425" y="0"/>
                  </a:cubicBezTo>
                  <a:lnTo>
                    <a:pt x="1281860" y="0"/>
                  </a:lnTo>
                  <a:cubicBezTo>
                    <a:pt x="1301954" y="0"/>
                    <a:pt x="1320533" y="10685"/>
                    <a:pt x="1330638" y="28054"/>
                  </a:cubicBezTo>
                  <a:lnTo>
                    <a:pt x="1501194" y="321196"/>
                  </a:lnTo>
                  <a:cubicBezTo>
                    <a:pt x="1511284" y="338538"/>
                    <a:pt x="1511284" y="359962"/>
                    <a:pt x="1501194" y="377304"/>
                  </a:cubicBezTo>
                  <a:close/>
                </a:path>
              </a:pathLst>
            </a:custGeom>
            <a:gradFill rotWithShape="1">
              <a:gsLst>
                <a:gs pos="0">
                  <a:srgbClr val="020D47">
                    <a:alpha val="100000"/>
                  </a:srgbClr>
                </a:gs>
                <a:gs pos="100000">
                  <a:srgbClr val="020D4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38100"/>
              <a:ext cx="1295148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2768637">
            <a:off x="7571616" y="1737236"/>
            <a:ext cx="11500734" cy="7808097"/>
            <a:chOff x="0" y="0"/>
            <a:chExt cx="1523748" cy="698500"/>
          </a:xfrm>
        </p:grpSpPr>
        <p:sp>
          <p:nvSpPr>
            <p:cNvPr id="13" name="Freeform 13"/>
            <p:cNvSpPr/>
            <p:nvPr/>
          </p:nvSpPr>
          <p:spPr>
            <a:xfrm>
              <a:off x="5150" y="0"/>
              <a:ext cx="1513449" cy="698500"/>
            </a:xfrm>
            <a:custGeom>
              <a:avLst/>
              <a:gdLst/>
              <a:ahLst/>
              <a:cxnLst/>
              <a:rect l="l" t="t" r="r" b="b"/>
              <a:pathLst>
                <a:path w="1513449" h="698500">
                  <a:moveTo>
                    <a:pt x="1505112" y="372429"/>
                  </a:moveTo>
                  <a:lnTo>
                    <a:pt x="1328884" y="675321"/>
                  </a:lnTo>
                  <a:cubicBezTo>
                    <a:pt x="1320535" y="689672"/>
                    <a:pt x="1305184" y="698500"/>
                    <a:pt x="1288581" y="698500"/>
                  </a:cubicBezTo>
                  <a:lnTo>
                    <a:pt x="224867" y="698500"/>
                  </a:lnTo>
                  <a:cubicBezTo>
                    <a:pt x="208264" y="698500"/>
                    <a:pt x="192913" y="689672"/>
                    <a:pt x="184564" y="675321"/>
                  </a:cubicBezTo>
                  <a:lnTo>
                    <a:pt x="8336" y="372429"/>
                  </a:lnTo>
                  <a:cubicBezTo>
                    <a:pt x="0" y="358101"/>
                    <a:pt x="0" y="340399"/>
                    <a:pt x="8336" y="326071"/>
                  </a:cubicBezTo>
                  <a:lnTo>
                    <a:pt x="184564" y="23179"/>
                  </a:lnTo>
                  <a:cubicBezTo>
                    <a:pt x="192913" y="8828"/>
                    <a:pt x="208264" y="0"/>
                    <a:pt x="224867" y="0"/>
                  </a:cubicBezTo>
                  <a:lnTo>
                    <a:pt x="1288581" y="0"/>
                  </a:lnTo>
                  <a:cubicBezTo>
                    <a:pt x="1305184" y="0"/>
                    <a:pt x="1320535" y="8828"/>
                    <a:pt x="1328884" y="23179"/>
                  </a:cubicBezTo>
                  <a:lnTo>
                    <a:pt x="1505112" y="326071"/>
                  </a:lnTo>
                  <a:cubicBezTo>
                    <a:pt x="1513449" y="340399"/>
                    <a:pt x="1513449" y="358101"/>
                    <a:pt x="1505112" y="372429"/>
                  </a:cubicBezTo>
                  <a:close/>
                </a:path>
              </a:pathLst>
            </a:custGeom>
            <a:gradFill rotWithShape="1">
              <a:gsLst>
                <a:gs pos="0">
                  <a:srgbClr val="F5D60A">
                    <a:alpha val="100000"/>
                  </a:srgbClr>
                </a:gs>
                <a:gs pos="100000">
                  <a:srgbClr val="A18C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38100"/>
              <a:ext cx="1295148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9222295" y="3668019"/>
            <a:ext cx="5118412" cy="5118412"/>
          </a:xfrm>
          <a:custGeom>
            <a:avLst/>
            <a:gdLst/>
            <a:ahLst/>
            <a:cxnLst/>
            <a:rect l="l" t="t" r="r" b="b"/>
            <a:pathLst>
              <a:path w="5118412" h="5118412">
                <a:moveTo>
                  <a:pt x="0" y="0"/>
                </a:moveTo>
                <a:lnTo>
                  <a:pt x="5118411" y="0"/>
                </a:lnTo>
                <a:lnTo>
                  <a:pt x="5118411" y="5118412"/>
                </a:lnTo>
                <a:lnTo>
                  <a:pt x="0" y="5118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9871272" y="4250335"/>
            <a:ext cx="3954220" cy="3954220"/>
            <a:chOff x="0" y="0"/>
            <a:chExt cx="6350889" cy="6350889"/>
          </a:xfrm>
        </p:grpSpPr>
        <p:sp>
          <p:nvSpPr>
            <p:cNvPr id="19" name="Freeform 19"/>
            <p:cNvSpPr/>
            <p:nvPr/>
          </p:nvSpPr>
          <p:spPr>
            <a:xfrm>
              <a:off x="63500" y="63500"/>
              <a:ext cx="6223889" cy="6223762"/>
            </a:xfrm>
            <a:custGeom>
              <a:avLst/>
              <a:gdLst/>
              <a:ahLst/>
              <a:cxnLst/>
              <a:rect l="l" t="t" r="r" b="b"/>
              <a:pathLst>
                <a:path w="6223889" h="6223762">
                  <a:moveTo>
                    <a:pt x="6223889" y="3111881"/>
                  </a:moveTo>
                  <a:cubicBezTo>
                    <a:pt x="6223889" y="4830572"/>
                    <a:pt x="4830572" y="6223762"/>
                    <a:pt x="3112008" y="6223762"/>
                  </a:cubicBezTo>
                  <a:cubicBezTo>
                    <a:pt x="1393444" y="6223762"/>
                    <a:pt x="0" y="4830572"/>
                    <a:pt x="0" y="3111881"/>
                  </a:cubicBezTo>
                  <a:cubicBezTo>
                    <a:pt x="0" y="1393190"/>
                    <a:pt x="1393317" y="0"/>
                    <a:pt x="3111881" y="0"/>
                  </a:cubicBezTo>
                  <a:cubicBezTo>
                    <a:pt x="4830445" y="0"/>
                    <a:pt x="6223889" y="1393317"/>
                    <a:pt x="6223889" y="3111881"/>
                  </a:cubicBezTo>
                  <a:close/>
                </a:path>
              </a:pathLst>
            </a:custGeom>
            <a:blipFill>
              <a:blip r:embed="rId6"/>
              <a:stretch>
                <a:fillRect l="-28583" r="-2858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6350889" cy="6350762"/>
            </a:xfrm>
            <a:custGeom>
              <a:avLst/>
              <a:gdLst/>
              <a:ahLst/>
              <a:cxnLst/>
              <a:rect l="l" t="t" r="r" b="b"/>
              <a:pathLst>
                <a:path w="6350889" h="6350762">
                  <a:moveTo>
                    <a:pt x="6350889" y="3175381"/>
                  </a:moveTo>
                  <a:cubicBezTo>
                    <a:pt x="6350889" y="4023614"/>
                    <a:pt x="6020562" y="4821047"/>
                    <a:pt x="5420868" y="5420741"/>
                  </a:cubicBezTo>
                  <a:cubicBezTo>
                    <a:pt x="4821174" y="6020436"/>
                    <a:pt x="4023741" y="6350762"/>
                    <a:pt x="3175508" y="6350762"/>
                  </a:cubicBezTo>
                  <a:cubicBezTo>
                    <a:pt x="2327275" y="6350762"/>
                    <a:pt x="1529842" y="6020435"/>
                    <a:pt x="930148" y="5420741"/>
                  </a:cubicBezTo>
                  <a:cubicBezTo>
                    <a:pt x="330327" y="4821047"/>
                    <a:pt x="0" y="4023614"/>
                    <a:pt x="0" y="3175381"/>
                  </a:cubicBezTo>
                  <a:cubicBezTo>
                    <a:pt x="0" y="2327148"/>
                    <a:pt x="330327" y="1529715"/>
                    <a:pt x="930021" y="930021"/>
                  </a:cubicBezTo>
                  <a:cubicBezTo>
                    <a:pt x="1529715" y="330327"/>
                    <a:pt x="2327275" y="0"/>
                    <a:pt x="3175381" y="0"/>
                  </a:cubicBezTo>
                  <a:cubicBezTo>
                    <a:pt x="4023614" y="0"/>
                    <a:pt x="4821047" y="330327"/>
                    <a:pt x="5420741" y="930021"/>
                  </a:cubicBezTo>
                  <a:cubicBezTo>
                    <a:pt x="6020562" y="1529842"/>
                    <a:pt x="6350889" y="2327275"/>
                    <a:pt x="6350889" y="3175381"/>
                  </a:cubicBezTo>
                  <a:close/>
                </a:path>
              </a:pathLst>
            </a:custGeom>
            <a:blipFill>
              <a:blip r:embed="rId7"/>
              <a:stretch>
                <a:fillRect l="-30" r="-3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1" name="Group 21"/>
          <p:cNvGrpSpPr/>
          <p:nvPr/>
        </p:nvGrpSpPr>
        <p:grpSpPr>
          <a:xfrm rot="2496655">
            <a:off x="5515441" y="7551360"/>
            <a:ext cx="104401" cy="4150774"/>
            <a:chOff x="0" y="0"/>
            <a:chExt cx="27497" cy="109320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7497" cy="1093208"/>
            </a:xfrm>
            <a:custGeom>
              <a:avLst/>
              <a:gdLst/>
              <a:ahLst/>
              <a:cxnLst/>
              <a:rect l="l" t="t" r="r" b="b"/>
              <a:pathLst>
                <a:path w="27497" h="1093208">
                  <a:moveTo>
                    <a:pt x="0" y="0"/>
                  </a:moveTo>
                  <a:lnTo>
                    <a:pt x="27497" y="0"/>
                  </a:lnTo>
                  <a:lnTo>
                    <a:pt x="27497" y="1093208"/>
                  </a:lnTo>
                  <a:lnTo>
                    <a:pt x="0" y="1093208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27497" cy="1131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2496655">
            <a:off x="16558745" y="7709077"/>
            <a:ext cx="125446" cy="5656806"/>
            <a:chOff x="0" y="0"/>
            <a:chExt cx="33039" cy="148985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3039" cy="1489858"/>
            </a:xfrm>
            <a:custGeom>
              <a:avLst/>
              <a:gdLst/>
              <a:ahLst/>
              <a:cxnLst/>
              <a:rect l="l" t="t" r="r" b="b"/>
              <a:pathLst>
                <a:path w="33039" h="1489858">
                  <a:moveTo>
                    <a:pt x="0" y="0"/>
                  </a:moveTo>
                  <a:lnTo>
                    <a:pt x="33039" y="0"/>
                  </a:lnTo>
                  <a:lnTo>
                    <a:pt x="33039" y="1489858"/>
                  </a:lnTo>
                  <a:lnTo>
                    <a:pt x="0" y="1489858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33039" cy="1527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8182338">
            <a:off x="11959085" y="-2221161"/>
            <a:ext cx="151226" cy="5241759"/>
            <a:chOff x="0" y="0"/>
            <a:chExt cx="39829" cy="138054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9829" cy="1380546"/>
            </a:xfrm>
            <a:custGeom>
              <a:avLst/>
              <a:gdLst/>
              <a:ahLst/>
              <a:cxnLst/>
              <a:rect l="l" t="t" r="r" b="b"/>
              <a:pathLst>
                <a:path w="39829" h="1380546">
                  <a:moveTo>
                    <a:pt x="0" y="0"/>
                  </a:moveTo>
                  <a:lnTo>
                    <a:pt x="39829" y="0"/>
                  </a:lnTo>
                  <a:lnTo>
                    <a:pt x="39829" y="1380546"/>
                  </a:lnTo>
                  <a:lnTo>
                    <a:pt x="0" y="138054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39829" cy="1418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5400000">
            <a:off x="10313223" y="6951473"/>
            <a:ext cx="143428" cy="6042633"/>
            <a:chOff x="0" y="0"/>
            <a:chExt cx="37775" cy="159147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7775" cy="1591475"/>
            </a:xfrm>
            <a:custGeom>
              <a:avLst/>
              <a:gdLst/>
              <a:ahLst/>
              <a:cxnLst/>
              <a:rect l="l" t="t" r="r" b="b"/>
              <a:pathLst>
                <a:path w="37775" h="1591475">
                  <a:moveTo>
                    <a:pt x="0" y="0"/>
                  </a:moveTo>
                  <a:lnTo>
                    <a:pt x="37775" y="0"/>
                  </a:lnTo>
                  <a:lnTo>
                    <a:pt x="37775" y="1591475"/>
                  </a:lnTo>
                  <a:lnTo>
                    <a:pt x="0" y="1591475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37775" cy="1629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 rot="-2811459">
            <a:off x="6899522" y="7389907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5" y="0"/>
                </a:lnTo>
                <a:lnTo>
                  <a:pt x="1248105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4" name="Freeform 34"/>
          <p:cNvSpPr/>
          <p:nvPr/>
        </p:nvSpPr>
        <p:spPr>
          <a:xfrm rot="-2935178">
            <a:off x="9140217" y="2620780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4" y="0"/>
                </a:lnTo>
                <a:lnTo>
                  <a:pt x="1248104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5" name="Freeform 35"/>
          <p:cNvSpPr/>
          <p:nvPr/>
        </p:nvSpPr>
        <p:spPr>
          <a:xfrm rot="-2935178">
            <a:off x="17422526" y="8810592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5" y="0"/>
                </a:lnTo>
                <a:lnTo>
                  <a:pt x="1248105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6" name="Freeform 36"/>
          <p:cNvSpPr/>
          <p:nvPr/>
        </p:nvSpPr>
        <p:spPr>
          <a:xfrm>
            <a:off x="13636328" y="9852373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5" y="0"/>
                </a:lnTo>
                <a:lnTo>
                  <a:pt x="1248105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7" name="Freeform 37"/>
          <p:cNvSpPr/>
          <p:nvPr/>
        </p:nvSpPr>
        <p:spPr>
          <a:xfrm flipV="1">
            <a:off x="-1287121" y="8509747"/>
            <a:ext cx="4104513" cy="4114800"/>
          </a:xfrm>
          <a:custGeom>
            <a:avLst/>
            <a:gdLst/>
            <a:ahLst/>
            <a:cxnLst/>
            <a:rect l="l" t="t" r="r" b="b"/>
            <a:pathLst>
              <a:path w="4104513" h="4114800">
                <a:moveTo>
                  <a:pt x="0" y="4114800"/>
                </a:moveTo>
                <a:lnTo>
                  <a:pt x="4104513" y="4114800"/>
                </a:lnTo>
                <a:lnTo>
                  <a:pt x="4104513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8" name="Freeform 38"/>
          <p:cNvSpPr/>
          <p:nvPr/>
        </p:nvSpPr>
        <p:spPr>
          <a:xfrm>
            <a:off x="9429918" y="704125"/>
            <a:ext cx="1066813" cy="309376"/>
          </a:xfrm>
          <a:custGeom>
            <a:avLst/>
            <a:gdLst/>
            <a:ahLst/>
            <a:cxnLst/>
            <a:rect l="l" t="t" r="r" b="b"/>
            <a:pathLst>
              <a:path w="1066813" h="309376">
                <a:moveTo>
                  <a:pt x="0" y="0"/>
                </a:moveTo>
                <a:lnTo>
                  <a:pt x="1066812" y="0"/>
                </a:lnTo>
                <a:lnTo>
                  <a:pt x="1066812" y="309375"/>
                </a:lnTo>
                <a:lnTo>
                  <a:pt x="0" y="3093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0" name="Group 40"/>
          <p:cNvGrpSpPr/>
          <p:nvPr/>
        </p:nvGrpSpPr>
        <p:grpSpPr>
          <a:xfrm>
            <a:off x="-384906" y="5030504"/>
            <a:ext cx="7394661" cy="751036"/>
            <a:chOff x="0" y="0"/>
            <a:chExt cx="1947565" cy="197804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947565" cy="197804"/>
            </a:xfrm>
            <a:custGeom>
              <a:avLst/>
              <a:gdLst/>
              <a:ahLst/>
              <a:cxnLst/>
              <a:rect l="l" t="t" r="r" b="b"/>
              <a:pathLst>
                <a:path w="1947565" h="197804">
                  <a:moveTo>
                    <a:pt x="98902" y="0"/>
                  </a:moveTo>
                  <a:lnTo>
                    <a:pt x="1848663" y="0"/>
                  </a:lnTo>
                  <a:cubicBezTo>
                    <a:pt x="1903285" y="0"/>
                    <a:pt x="1947565" y="44280"/>
                    <a:pt x="1947565" y="98902"/>
                  </a:cubicBezTo>
                  <a:lnTo>
                    <a:pt x="1947565" y="98902"/>
                  </a:lnTo>
                  <a:cubicBezTo>
                    <a:pt x="1947565" y="153524"/>
                    <a:pt x="1903285" y="197804"/>
                    <a:pt x="1848663" y="197804"/>
                  </a:cubicBezTo>
                  <a:lnTo>
                    <a:pt x="98902" y="197804"/>
                  </a:lnTo>
                  <a:cubicBezTo>
                    <a:pt x="44280" y="197804"/>
                    <a:pt x="0" y="153524"/>
                    <a:pt x="0" y="98902"/>
                  </a:cubicBezTo>
                  <a:lnTo>
                    <a:pt x="0" y="98902"/>
                  </a:lnTo>
                  <a:cubicBezTo>
                    <a:pt x="0" y="44280"/>
                    <a:pt x="44280" y="0"/>
                    <a:pt x="98902" y="0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1947565" cy="2359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3" name="Freeform 43"/>
          <p:cNvSpPr/>
          <p:nvPr/>
        </p:nvSpPr>
        <p:spPr>
          <a:xfrm>
            <a:off x="437123" y="9301153"/>
            <a:ext cx="434163" cy="434163"/>
          </a:xfrm>
          <a:custGeom>
            <a:avLst/>
            <a:gdLst/>
            <a:ahLst/>
            <a:cxnLst/>
            <a:rect l="l" t="t" r="r" b="b"/>
            <a:pathLst>
              <a:path w="434163" h="434163">
                <a:moveTo>
                  <a:pt x="0" y="0"/>
                </a:moveTo>
                <a:lnTo>
                  <a:pt x="434163" y="0"/>
                </a:lnTo>
                <a:lnTo>
                  <a:pt x="434163" y="434162"/>
                </a:lnTo>
                <a:lnTo>
                  <a:pt x="0" y="4341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4" name="Group 44"/>
          <p:cNvGrpSpPr/>
          <p:nvPr/>
        </p:nvGrpSpPr>
        <p:grpSpPr>
          <a:xfrm>
            <a:off x="218718" y="6452319"/>
            <a:ext cx="5019234" cy="2351458"/>
            <a:chOff x="0" y="0"/>
            <a:chExt cx="1045532" cy="408304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045532" cy="408304"/>
            </a:xfrm>
            <a:custGeom>
              <a:avLst/>
              <a:gdLst/>
              <a:ahLst/>
              <a:cxnLst/>
              <a:rect l="l" t="t" r="r" b="b"/>
              <a:pathLst>
                <a:path w="1045532" h="408304">
                  <a:moveTo>
                    <a:pt x="44855" y="0"/>
                  </a:moveTo>
                  <a:lnTo>
                    <a:pt x="1000677" y="0"/>
                  </a:lnTo>
                  <a:cubicBezTo>
                    <a:pt x="1012573" y="0"/>
                    <a:pt x="1023982" y="4726"/>
                    <a:pt x="1032394" y="13138"/>
                  </a:cubicBezTo>
                  <a:cubicBezTo>
                    <a:pt x="1040806" y="21550"/>
                    <a:pt x="1045532" y="32959"/>
                    <a:pt x="1045532" y="44855"/>
                  </a:cubicBezTo>
                  <a:lnTo>
                    <a:pt x="1045532" y="363449"/>
                  </a:lnTo>
                  <a:cubicBezTo>
                    <a:pt x="1045532" y="375345"/>
                    <a:pt x="1040806" y="386754"/>
                    <a:pt x="1032394" y="395166"/>
                  </a:cubicBezTo>
                  <a:cubicBezTo>
                    <a:pt x="1023982" y="403578"/>
                    <a:pt x="1012573" y="408304"/>
                    <a:pt x="1000677" y="408304"/>
                  </a:cubicBezTo>
                  <a:lnTo>
                    <a:pt x="44855" y="408304"/>
                  </a:lnTo>
                  <a:cubicBezTo>
                    <a:pt x="20082" y="408304"/>
                    <a:pt x="0" y="388221"/>
                    <a:pt x="0" y="363449"/>
                  </a:cubicBezTo>
                  <a:lnTo>
                    <a:pt x="0" y="44855"/>
                  </a:lnTo>
                  <a:cubicBezTo>
                    <a:pt x="0" y="32959"/>
                    <a:pt x="4726" y="21550"/>
                    <a:pt x="13138" y="13138"/>
                  </a:cubicBezTo>
                  <a:cubicBezTo>
                    <a:pt x="21550" y="4726"/>
                    <a:pt x="32959" y="0"/>
                    <a:pt x="448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FFE012"/>
              </a:solidFill>
              <a:prstDash val="solid"/>
              <a:round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1045532" cy="4464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8231614" y="3062614"/>
            <a:ext cx="391889" cy="391889"/>
            <a:chOff x="0" y="0"/>
            <a:chExt cx="812800" cy="8128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8357385" y="1668839"/>
            <a:ext cx="680143" cy="680143"/>
            <a:chOff x="0" y="0"/>
            <a:chExt cx="812800" cy="8128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7004030" y="6120029"/>
            <a:ext cx="391889" cy="391889"/>
            <a:chOff x="0" y="0"/>
            <a:chExt cx="812800" cy="81280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6391015" y="6977259"/>
            <a:ext cx="680143" cy="680143"/>
            <a:chOff x="0" y="0"/>
            <a:chExt cx="812800" cy="81280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2" name="Freeform 62"/>
          <p:cNvSpPr/>
          <p:nvPr/>
        </p:nvSpPr>
        <p:spPr>
          <a:xfrm>
            <a:off x="470967" y="255320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3" name="TextBox 63"/>
          <p:cNvSpPr txBox="1"/>
          <p:nvPr/>
        </p:nvSpPr>
        <p:spPr>
          <a:xfrm>
            <a:off x="367930" y="3696814"/>
            <a:ext cx="6827984" cy="848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9"/>
              </a:lnSpc>
            </a:pPr>
            <a:r>
              <a:rPr lang="en-US" sz="5796" b="1" spc="-173" dirty="0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    AI in education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-52457" y="1593654"/>
            <a:ext cx="7668757" cy="1956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57"/>
              </a:lnSpc>
              <a:spcBef>
                <a:spcPct val="0"/>
              </a:spcBef>
            </a:pPr>
            <a:r>
              <a:rPr lang="en-US" sz="546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 2-days National Level Hackathon on 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45426" y="5103815"/>
            <a:ext cx="6535143" cy="566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97"/>
              </a:lnSpc>
              <a:spcBef>
                <a:spcPct val="0"/>
              </a:spcBef>
            </a:pPr>
            <a:r>
              <a:rPr lang="en-US" altLang="en-US" sz="3600" dirty="0">
                <a:solidFill>
                  <a:schemeClr val="bg2"/>
                </a:solidFill>
                <a:latin typeface="Arial" panose="020B0604020202020204" pitchFamily="34" charset="0"/>
              </a:rPr>
              <a:t>:</a:t>
            </a:r>
            <a:r>
              <a:rPr lang="en-US" altLang="en-US" sz="3600" dirty="0">
                <a:latin typeface="Arial" panose="020B0604020202020204" pitchFamily="34" charset="0"/>
              </a:rPr>
              <a:t> </a:t>
            </a:r>
            <a:r>
              <a:rPr lang="en-US" altLang="en-US" sz="3600" b="1" dirty="0">
                <a:solidFill>
                  <a:schemeClr val="tx2"/>
                </a:solidFill>
                <a:latin typeface="Arial" panose="020B0604020202020204" pitchFamily="34" charset="0"/>
              </a:rPr>
              <a:t>Joint Entrance Examination </a:t>
            </a:r>
            <a:endParaRPr lang="en-US" sz="3283" b="1" spc="328" dirty="0">
              <a:solidFill>
                <a:schemeClr val="tx2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66" name="TextBox 66"/>
          <p:cNvSpPr txBox="1"/>
          <p:nvPr/>
        </p:nvSpPr>
        <p:spPr>
          <a:xfrm>
            <a:off x="1042445" y="9367593"/>
            <a:ext cx="5133180" cy="37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9"/>
              </a:lnSpc>
              <a:spcBef>
                <a:spcPct val="0"/>
              </a:spcBef>
            </a:pPr>
            <a:r>
              <a:rPr lang="en-US" sz="212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www.samadhan.sistec.ac.in/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2596767" y="6534050"/>
            <a:ext cx="3063983" cy="44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4"/>
              </a:lnSpc>
              <a:spcBef>
                <a:spcPct val="0"/>
              </a:spcBef>
            </a:pPr>
            <a:r>
              <a:rPr lang="en-US" sz="2481" b="1" dirty="0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Spade-19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445896" y="7168252"/>
            <a:ext cx="2875140" cy="377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9"/>
              </a:lnSpc>
              <a:spcBef>
                <a:spcPct val="0"/>
              </a:spcBef>
            </a:pPr>
            <a:r>
              <a:rPr lang="en-US" sz="212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Date – 05/09/2025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467208" y="7738440"/>
            <a:ext cx="4770744" cy="749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69"/>
              </a:lnSpc>
              <a:spcBef>
                <a:spcPct val="0"/>
              </a:spcBef>
            </a:pPr>
            <a:r>
              <a:rPr lang="en-US" sz="212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Sagar Institute Of Research &amp; Technology – Excellence, Bhopal </a:t>
            </a:r>
          </a:p>
        </p:txBody>
      </p:sp>
      <p:sp>
        <p:nvSpPr>
          <p:cNvPr id="70" name="TextBox 67">
            <a:extLst>
              <a:ext uri="{FF2B5EF4-FFF2-40B4-BE49-F238E27FC236}">
                <a16:creationId xmlns:a16="http://schemas.microsoft.com/office/drawing/2014/main" id="{B3A4C537-84BD-441F-02CC-EDCECE3E3FE8}"/>
              </a:ext>
            </a:extLst>
          </p:cNvPr>
          <p:cNvSpPr txBox="1"/>
          <p:nvPr/>
        </p:nvSpPr>
        <p:spPr>
          <a:xfrm>
            <a:off x="395389" y="6523073"/>
            <a:ext cx="2160787" cy="4257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74"/>
              </a:lnSpc>
              <a:spcBef>
                <a:spcPct val="0"/>
              </a:spcBef>
            </a:pPr>
            <a:r>
              <a:rPr lang="en-US" sz="2481" b="1" dirty="0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Team Name :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BB6D99-8F42-F4C1-DFC7-947D4C1D2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3AA856BF-AA99-A0F8-AC4B-58C69B2C4F80}"/>
              </a:ext>
            </a:extLst>
          </p:cNvPr>
          <p:cNvSpPr txBox="1"/>
          <p:nvPr/>
        </p:nvSpPr>
        <p:spPr>
          <a:xfrm>
            <a:off x="1143000" y="3543126"/>
            <a:ext cx="16230600" cy="1701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1" lvl="1" algn="ctr">
              <a:lnSpc>
                <a:spcPts val="4480"/>
              </a:lnSpc>
            </a:pPr>
            <a:endParaRPr lang="en-US" sz="3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5441" lvl="1" algn="ctr">
              <a:lnSpc>
                <a:spcPts val="4480"/>
              </a:lnSpc>
            </a:pPr>
            <a:endParaRPr lang="en-US" sz="3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5441" lvl="1" algn="ctr">
              <a:lnSpc>
                <a:spcPts val="4480"/>
              </a:lnSpc>
            </a:pPr>
            <a:endParaRPr lang="en-US" sz="3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9041F675-ABE3-DDBF-52F4-8B83122977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6438900"/>
            <a:ext cx="16546837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    The most challenging components will be developed first, such as:</a:t>
            </a:r>
          </a:p>
          <a:p>
            <a:pPr marR="0" lvl="0" indent="579438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                   1. AI-driven performance tracking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R="0" lvl="0" indent="579438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                   2. Real-time group interaction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R="0" lvl="0" indent="579438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Solving these core challenges early ensures complex logic is handled at the start.</a:t>
            </a:r>
          </a:p>
          <a:p>
            <a:pPr marR="0" lvl="0" indent="579438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Once the hard parts are complete,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easier feature add-ons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will be gradually integrated.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[]P}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1EAB0-793A-7D58-6AE7-3DDA798FF50D}"/>
              </a:ext>
            </a:extLst>
          </p:cNvPr>
          <p:cNvSpPr/>
          <p:nvPr/>
        </p:nvSpPr>
        <p:spPr>
          <a:xfrm>
            <a:off x="-76200" y="-316706"/>
            <a:ext cx="18669000" cy="67556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5CFEB5-90BC-FD78-AB13-0A30815F6B6A}"/>
              </a:ext>
            </a:extLst>
          </p:cNvPr>
          <p:cNvSpPr txBox="1"/>
          <p:nvPr/>
        </p:nvSpPr>
        <p:spPr>
          <a:xfrm>
            <a:off x="4343400" y="1982569"/>
            <a:ext cx="2514600" cy="64633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Module - 1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9664B5-A48A-7C11-28CF-618F133B6557}"/>
              </a:ext>
            </a:extLst>
          </p:cNvPr>
          <p:cNvSpPr txBox="1"/>
          <p:nvPr/>
        </p:nvSpPr>
        <p:spPr>
          <a:xfrm>
            <a:off x="8001000" y="1917972"/>
            <a:ext cx="2514600" cy="64633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Module – 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D1C652-81B9-CABE-D547-0BEB581A5A23}"/>
              </a:ext>
            </a:extLst>
          </p:cNvPr>
          <p:cNvSpPr txBox="1"/>
          <p:nvPr/>
        </p:nvSpPr>
        <p:spPr>
          <a:xfrm>
            <a:off x="11887200" y="1917972"/>
            <a:ext cx="2514600" cy="64633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Module - 3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D691BA-47B6-34DC-9FB7-7550137A57B6}"/>
              </a:ext>
            </a:extLst>
          </p:cNvPr>
          <p:cNvSpPr txBox="1"/>
          <p:nvPr/>
        </p:nvSpPr>
        <p:spPr>
          <a:xfrm>
            <a:off x="267317" y="4681359"/>
            <a:ext cx="2856883" cy="12003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Development Core Part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0C9B33-BF2A-6AD5-53DD-A6C0990489F7}"/>
              </a:ext>
            </a:extLst>
          </p:cNvPr>
          <p:cNvSpPr txBox="1"/>
          <p:nvPr/>
        </p:nvSpPr>
        <p:spPr>
          <a:xfrm>
            <a:off x="4380883" y="4905970"/>
            <a:ext cx="2126597" cy="64633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Core Part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9534B4-160D-F782-17DF-A9292EAE63DE}"/>
              </a:ext>
            </a:extLst>
          </p:cNvPr>
          <p:cNvSpPr txBox="1"/>
          <p:nvPr/>
        </p:nvSpPr>
        <p:spPr>
          <a:xfrm>
            <a:off x="8160403" y="4954369"/>
            <a:ext cx="2126597" cy="64633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Core Part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8265B7-B9C7-AC89-6FAE-4A1F092BF096}"/>
              </a:ext>
            </a:extLst>
          </p:cNvPr>
          <p:cNvSpPr txBox="1"/>
          <p:nvPr/>
        </p:nvSpPr>
        <p:spPr>
          <a:xfrm>
            <a:off x="12046603" y="4954369"/>
            <a:ext cx="2126597" cy="64633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Core Part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1A2147-8F60-182E-5F47-D43CC609D3C3}"/>
              </a:ext>
            </a:extLst>
          </p:cNvPr>
          <p:cNvSpPr txBox="1"/>
          <p:nvPr/>
        </p:nvSpPr>
        <p:spPr>
          <a:xfrm>
            <a:off x="15392400" y="4610100"/>
            <a:ext cx="2667000" cy="12003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Testing &amp; Deployment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4DDEBB-6699-81FA-6589-58A1E6C11D20}"/>
              </a:ext>
            </a:extLst>
          </p:cNvPr>
          <p:cNvSpPr txBox="1"/>
          <p:nvPr/>
        </p:nvSpPr>
        <p:spPr>
          <a:xfrm>
            <a:off x="267318" y="2285106"/>
            <a:ext cx="2514600" cy="12003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Planning Designing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DB24B71-5F45-8B8E-C73F-CCD661786F6C}"/>
              </a:ext>
            </a:extLst>
          </p:cNvPr>
          <p:cNvSpPr txBox="1"/>
          <p:nvPr/>
        </p:nvSpPr>
        <p:spPr>
          <a:xfrm>
            <a:off x="114918" y="56971"/>
            <a:ext cx="2819400" cy="12003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Requirement Analysis 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69FB9D9-F76A-76BE-1074-666C663C6E53}"/>
              </a:ext>
            </a:extLst>
          </p:cNvPr>
          <p:cNvCxnSpPr>
            <a:cxnSpLocks/>
          </p:cNvCxnSpPr>
          <p:nvPr/>
        </p:nvCxnSpPr>
        <p:spPr>
          <a:xfrm>
            <a:off x="1524000" y="1257300"/>
            <a:ext cx="0" cy="1027806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352B9BD-C051-553D-BBE8-0C1EA5B85413}"/>
              </a:ext>
            </a:extLst>
          </p:cNvPr>
          <p:cNvCxnSpPr>
            <a:cxnSpLocks/>
          </p:cNvCxnSpPr>
          <p:nvPr/>
        </p:nvCxnSpPr>
        <p:spPr>
          <a:xfrm flipH="1">
            <a:off x="1524000" y="3485435"/>
            <a:ext cx="15240" cy="1195924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78AC6D4-D8BF-5A7C-64F8-CCA2871812FD}"/>
              </a:ext>
            </a:extLst>
          </p:cNvPr>
          <p:cNvCxnSpPr>
            <a:cxnSpLocks/>
          </p:cNvCxnSpPr>
          <p:nvPr/>
        </p:nvCxnSpPr>
        <p:spPr>
          <a:xfrm flipH="1">
            <a:off x="5462430" y="2705100"/>
            <a:ext cx="28663" cy="2249269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73FBF85-87E3-B4BA-B24D-940434F7FF94}"/>
              </a:ext>
            </a:extLst>
          </p:cNvPr>
          <p:cNvCxnSpPr>
            <a:cxnSpLocks/>
          </p:cNvCxnSpPr>
          <p:nvPr/>
        </p:nvCxnSpPr>
        <p:spPr>
          <a:xfrm flipH="1">
            <a:off x="9272430" y="2640503"/>
            <a:ext cx="2346" cy="2250406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B7D095F-75B6-2FA1-538B-1C17F82065E8}"/>
              </a:ext>
            </a:extLst>
          </p:cNvPr>
          <p:cNvCxnSpPr>
            <a:cxnSpLocks/>
            <a:stCxn id="29" idx="2"/>
            <a:endCxn id="33" idx="0"/>
          </p:cNvCxnSpPr>
          <p:nvPr/>
        </p:nvCxnSpPr>
        <p:spPr>
          <a:xfrm flipH="1">
            <a:off x="13109902" y="2564303"/>
            <a:ext cx="34598" cy="2390066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DBC8937-4BB8-DF6E-1ABD-F84F38DA9839}"/>
              </a:ext>
            </a:extLst>
          </p:cNvPr>
          <p:cNvCxnSpPr>
            <a:cxnSpLocks/>
          </p:cNvCxnSpPr>
          <p:nvPr/>
        </p:nvCxnSpPr>
        <p:spPr>
          <a:xfrm flipV="1">
            <a:off x="10364118" y="5321202"/>
            <a:ext cx="1599282" cy="5819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A48ECE9-60BE-DFB8-C937-E6827EFB990D}"/>
              </a:ext>
            </a:extLst>
          </p:cNvPr>
          <p:cNvCxnSpPr>
            <a:cxnSpLocks/>
          </p:cNvCxnSpPr>
          <p:nvPr/>
        </p:nvCxnSpPr>
        <p:spPr>
          <a:xfrm flipV="1">
            <a:off x="14173200" y="5245002"/>
            <a:ext cx="1150003" cy="32532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9100FFB-E631-696C-C33D-74DB91685425}"/>
              </a:ext>
            </a:extLst>
          </p:cNvPr>
          <p:cNvCxnSpPr>
            <a:cxnSpLocks/>
          </p:cNvCxnSpPr>
          <p:nvPr/>
        </p:nvCxnSpPr>
        <p:spPr>
          <a:xfrm>
            <a:off x="6553200" y="5264556"/>
            <a:ext cx="1576881" cy="12979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8C6968-4AEF-515F-DE17-7B624FBB578E}"/>
              </a:ext>
            </a:extLst>
          </p:cNvPr>
          <p:cNvCxnSpPr>
            <a:cxnSpLocks/>
          </p:cNvCxnSpPr>
          <p:nvPr/>
        </p:nvCxnSpPr>
        <p:spPr>
          <a:xfrm flipV="1">
            <a:off x="3108960" y="5277534"/>
            <a:ext cx="1188720" cy="48609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5087002-6623-20A6-24C8-2C898E18A9E7}"/>
              </a:ext>
            </a:extLst>
          </p:cNvPr>
          <p:cNvSpPr txBox="1"/>
          <p:nvPr/>
        </p:nvSpPr>
        <p:spPr>
          <a:xfrm>
            <a:off x="3900408" y="3321903"/>
            <a:ext cx="1590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Integrating with core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93A7393-5053-F375-8DF6-6DD41A5D5793}"/>
              </a:ext>
            </a:extLst>
          </p:cNvPr>
          <p:cNvSpPr txBox="1"/>
          <p:nvPr/>
        </p:nvSpPr>
        <p:spPr>
          <a:xfrm>
            <a:off x="7696200" y="3238500"/>
            <a:ext cx="1590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Integrating with core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4FD8ACF-BEB6-BF61-1276-DAEFBCF0C164}"/>
              </a:ext>
            </a:extLst>
          </p:cNvPr>
          <p:cNvSpPr txBox="1"/>
          <p:nvPr/>
        </p:nvSpPr>
        <p:spPr>
          <a:xfrm>
            <a:off x="11591915" y="3314700"/>
            <a:ext cx="1590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Integrating with core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ED63494-9D78-E391-BDC8-EA0BD229554E}"/>
              </a:ext>
            </a:extLst>
          </p:cNvPr>
          <p:cNvSpPr txBox="1"/>
          <p:nvPr/>
        </p:nvSpPr>
        <p:spPr>
          <a:xfrm>
            <a:off x="4380883" y="1511202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Most Difficult Module </a:t>
            </a:r>
          </a:p>
        </p:txBody>
      </p:sp>
    </p:spTree>
    <p:extLst>
      <p:ext uri="{BB962C8B-B14F-4D97-AF65-F5344CB8AC3E}">
        <p14:creationId xmlns:p14="http://schemas.microsoft.com/office/powerpoint/2010/main" val="218007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42308" y="419100"/>
            <a:ext cx="11359450" cy="876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US" sz="6188" b="1" dirty="0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Expected Outcome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1524000" y="-2552700"/>
            <a:ext cx="4765067" cy="4414480"/>
            <a:chOff x="8851" y="-38100"/>
            <a:chExt cx="795099" cy="7366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940850" y="-2247900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01273" y="676936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188896" y="873872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8858438" y="-3820757"/>
            <a:ext cx="426466" cy="11039780"/>
            <a:chOff x="0" y="-38100"/>
            <a:chExt cx="112321" cy="29075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0277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:a16="http://schemas.microsoft.com/office/drawing/2014/main" id="{7F9566E8-76F6-5BD7-1C2F-6D11BD707FD9}"/>
              </a:ext>
            </a:extLst>
          </p:cNvPr>
          <p:cNvSpPr/>
          <p:nvPr/>
        </p:nvSpPr>
        <p:spPr>
          <a:xfrm>
            <a:off x="13487400" y="9508140"/>
            <a:ext cx="4800600" cy="816960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08229E7B-4D81-B6CB-CA4F-6B2EEC134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342" y="2851899"/>
            <a:ext cx="17221654" cy="6278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396875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expected outcome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of this project is a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learning platform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that helps</a:t>
            </a:r>
            <a:r>
              <a:rPr kumimoji="0" lang="hi-IN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students improve </a:t>
            </a:r>
            <a:r>
              <a:rPr kumimoji="0" lang="hi-IN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         	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their efficiency.</a:t>
            </a:r>
          </a:p>
          <a:p>
            <a:pPr marR="0" lvl="0" indent="396875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Key outcomes include:</a:t>
            </a:r>
          </a:p>
          <a:p>
            <a:pPr marR="0" lvl="0" indent="396875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          1. Personalized mock test tracking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to boost learning efficiency.</a:t>
            </a:r>
          </a:p>
          <a:p>
            <a:pPr marR="0" lvl="0" indent="396875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          2. AI-powered and peer-based doubt solving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for better understanding.</a:t>
            </a:r>
          </a:p>
          <a:p>
            <a:pPr marR="0" lvl="0" indent="396875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          3. Group engagement features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to keep students motivated.</a:t>
            </a:r>
          </a:p>
          <a:p>
            <a:pPr marR="0" lvl="0" indent="396875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Smart analytics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providing valuable insights on student performance.</a:t>
            </a:r>
          </a:p>
          <a:p>
            <a:pPr marR="0" lvl="0" indent="396875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User-friendly design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ensures </a:t>
            </a: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a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smooth experience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for all users.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03028" y="-776764"/>
            <a:ext cx="7121405" cy="6119958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6054" y="0"/>
              <a:ext cx="800692" cy="698500"/>
            </a:xfrm>
            <a:custGeom>
              <a:avLst/>
              <a:gdLst/>
              <a:ahLst/>
              <a:cxnLst/>
              <a:rect l="l" t="t" r="r" b="b"/>
              <a:pathLst>
                <a:path w="800692" h="698500">
                  <a:moveTo>
                    <a:pt x="790891" y="376500"/>
                  </a:moveTo>
                  <a:lnTo>
                    <a:pt x="619401" y="671250"/>
                  </a:lnTo>
                  <a:cubicBezTo>
                    <a:pt x="609585" y="688121"/>
                    <a:pt x="591538" y="698500"/>
                    <a:pt x="572019" y="698500"/>
                  </a:cubicBezTo>
                  <a:lnTo>
                    <a:pt x="228673" y="698500"/>
                  </a:lnTo>
                  <a:cubicBezTo>
                    <a:pt x="209154" y="698500"/>
                    <a:pt x="191107" y="688121"/>
                    <a:pt x="181291" y="671250"/>
                  </a:cubicBezTo>
                  <a:lnTo>
                    <a:pt x="9801" y="376500"/>
                  </a:lnTo>
                  <a:cubicBezTo>
                    <a:pt x="0" y="359655"/>
                    <a:pt x="0" y="338845"/>
                    <a:pt x="9801" y="322000"/>
                  </a:cubicBezTo>
                  <a:lnTo>
                    <a:pt x="181291" y="27250"/>
                  </a:lnTo>
                  <a:cubicBezTo>
                    <a:pt x="191107" y="10379"/>
                    <a:pt x="209154" y="0"/>
                    <a:pt x="228673" y="0"/>
                  </a:cubicBezTo>
                  <a:lnTo>
                    <a:pt x="572019" y="0"/>
                  </a:lnTo>
                  <a:cubicBezTo>
                    <a:pt x="591538" y="0"/>
                    <a:pt x="609585" y="10379"/>
                    <a:pt x="619401" y="27250"/>
                  </a:cubicBezTo>
                  <a:lnTo>
                    <a:pt x="790891" y="322000"/>
                  </a:lnTo>
                  <a:cubicBezTo>
                    <a:pt x="800692" y="338845"/>
                    <a:pt x="800692" y="359655"/>
                    <a:pt x="790891" y="376500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403028" y="5112504"/>
            <a:ext cx="8342708" cy="7169515"/>
            <a:chOff x="0" y="0"/>
            <a:chExt cx="812800" cy="698500"/>
          </a:xfrm>
        </p:grpSpPr>
        <p:sp>
          <p:nvSpPr>
            <p:cNvPr id="6" name="Freeform 6"/>
            <p:cNvSpPr/>
            <p:nvPr/>
          </p:nvSpPr>
          <p:spPr>
            <a:xfrm>
              <a:off x="5168" y="0"/>
              <a:ext cx="802465" cy="698500"/>
            </a:xfrm>
            <a:custGeom>
              <a:avLst/>
              <a:gdLst/>
              <a:ahLst/>
              <a:cxnLst/>
              <a:rect l="l" t="t" r="r" b="b"/>
              <a:pathLst>
                <a:path w="802465" h="698500">
                  <a:moveTo>
                    <a:pt x="794098" y="372511"/>
                  </a:moveTo>
                  <a:lnTo>
                    <a:pt x="617966" y="675239"/>
                  </a:lnTo>
                  <a:cubicBezTo>
                    <a:pt x="609587" y="689640"/>
                    <a:pt x="594182" y="698500"/>
                    <a:pt x="577520" y="698500"/>
                  </a:cubicBezTo>
                  <a:lnTo>
                    <a:pt x="224944" y="698500"/>
                  </a:lnTo>
                  <a:cubicBezTo>
                    <a:pt x="208282" y="698500"/>
                    <a:pt x="192877" y="689640"/>
                    <a:pt x="184498" y="675239"/>
                  </a:cubicBezTo>
                  <a:lnTo>
                    <a:pt x="8366" y="372511"/>
                  </a:lnTo>
                  <a:cubicBezTo>
                    <a:pt x="0" y="358132"/>
                    <a:pt x="0" y="340368"/>
                    <a:pt x="8366" y="325989"/>
                  </a:cubicBezTo>
                  <a:lnTo>
                    <a:pt x="184498" y="23261"/>
                  </a:lnTo>
                  <a:cubicBezTo>
                    <a:pt x="192877" y="8860"/>
                    <a:pt x="208282" y="0"/>
                    <a:pt x="224944" y="0"/>
                  </a:cubicBezTo>
                  <a:lnTo>
                    <a:pt x="577520" y="0"/>
                  </a:lnTo>
                  <a:cubicBezTo>
                    <a:pt x="594182" y="0"/>
                    <a:pt x="609587" y="8860"/>
                    <a:pt x="617966" y="23261"/>
                  </a:cubicBezTo>
                  <a:lnTo>
                    <a:pt x="794098" y="325989"/>
                  </a:lnTo>
                  <a:cubicBezTo>
                    <a:pt x="802464" y="340368"/>
                    <a:pt x="802464" y="358132"/>
                    <a:pt x="794098" y="372511"/>
                  </a:cubicBezTo>
                  <a:close/>
                </a:path>
              </a:pathLst>
            </a:custGeom>
            <a:solidFill>
              <a:srgbClr val="FFE01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946189" y="1589738"/>
            <a:ext cx="8207729" cy="7107523"/>
            <a:chOff x="0" y="0"/>
            <a:chExt cx="4282440" cy="3708400"/>
          </a:xfrm>
        </p:grpSpPr>
        <p:sp>
          <p:nvSpPr>
            <p:cNvPr id="9" name="Freeform 9"/>
            <p:cNvSpPr/>
            <p:nvPr/>
          </p:nvSpPr>
          <p:spPr>
            <a:xfrm>
              <a:off x="42629" y="0"/>
              <a:ext cx="4197183" cy="3708400"/>
            </a:xfrm>
            <a:custGeom>
              <a:avLst/>
              <a:gdLst/>
              <a:ahLst/>
              <a:cxnLst/>
              <a:rect l="l" t="t" r="r" b="b"/>
              <a:pathLst>
                <a:path w="4197183" h="3708400">
                  <a:moveTo>
                    <a:pt x="2945563" y="0"/>
                  </a:moveTo>
                  <a:lnTo>
                    <a:pt x="1251619" y="0"/>
                  </a:lnTo>
                  <a:cubicBezTo>
                    <a:pt x="1113231" y="0"/>
                    <a:pt x="985354" y="73827"/>
                    <a:pt x="916155" y="193672"/>
                  </a:cubicBezTo>
                  <a:lnTo>
                    <a:pt x="69197" y="1660528"/>
                  </a:lnTo>
                  <a:cubicBezTo>
                    <a:pt x="0" y="1780371"/>
                    <a:pt x="0" y="1928029"/>
                    <a:pt x="69197" y="2047872"/>
                  </a:cubicBezTo>
                  <a:lnTo>
                    <a:pt x="916155" y="3514728"/>
                  </a:lnTo>
                  <a:cubicBezTo>
                    <a:pt x="985354" y="3634573"/>
                    <a:pt x="1113231" y="3708400"/>
                    <a:pt x="1251619" y="3708400"/>
                  </a:cubicBezTo>
                  <a:lnTo>
                    <a:pt x="2945563" y="3708400"/>
                  </a:lnTo>
                  <a:cubicBezTo>
                    <a:pt x="3083951" y="3708400"/>
                    <a:pt x="3211829" y="3634573"/>
                    <a:pt x="3281027" y="3514728"/>
                  </a:cubicBezTo>
                  <a:lnTo>
                    <a:pt x="4127985" y="2047872"/>
                  </a:lnTo>
                  <a:cubicBezTo>
                    <a:pt x="4197183" y="1928029"/>
                    <a:pt x="4197183" y="1780371"/>
                    <a:pt x="4127985" y="1660528"/>
                  </a:cubicBezTo>
                  <a:lnTo>
                    <a:pt x="3281027" y="193672"/>
                  </a:lnTo>
                  <a:cubicBezTo>
                    <a:pt x="3211828" y="73827"/>
                    <a:pt x="3083951" y="0"/>
                    <a:pt x="2945563" y="0"/>
                  </a:cubicBezTo>
                  <a:close/>
                </a:path>
              </a:pathLst>
            </a:custGeom>
            <a:blipFill>
              <a:blip r:embed="rId2"/>
              <a:stretch>
                <a:fillRect l="-16858" r="-16858"/>
              </a:stretch>
            </a:blipFill>
            <a:ln w="37147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10"/>
          <p:cNvGrpSpPr/>
          <p:nvPr/>
        </p:nvGrpSpPr>
        <p:grpSpPr>
          <a:xfrm rot="1804263">
            <a:off x="6564051" y="8262794"/>
            <a:ext cx="214148" cy="2936199"/>
            <a:chOff x="0" y="0"/>
            <a:chExt cx="56401" cy="7733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401" cy="773320"/>
            </a:xfrm>
            <a:custGeom>
              <a:avLst/>
              <a:gdLst/>
              <a:ahLst/>
              <a:cxnLst/>
              <a:rect l="l" t="t" r="r" b="b"/>
              <a:pathLst>
                <a:path w="56401" h="773320">
                  <a:moveTo>
                    <a:pt x="0" y="0"/>
                  </a:moveTo>
                  <a:lnTo>
                    <a:pt x="56401" y="0"/>
                  </a:lnTo>
                  <a:lnTo>
                    <a:pt x="56401" y="773320"/>
                  </a:lnTo>
                  <a:lnTo>
                    <a:pt x="0" y="773320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6401" cy="811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8978078">
            <a:off x="5203516" y="-688008"/>
            <a:ext cx="214148" cy="2936199"/>
            <a:chOff x="0" y="0"/>
            <a:chExt cx="56401" cy="7733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6401" cy="773320"/>
            </a:xfrm>
            <a:custGeom>
              <a:avLst/>
              <a:gdLst/>
              <a:ahLst/>
              <a:cxnLst/>
              <a:rect l="l" t="t" r="r" b="b"/>
              <a:pathLst>
                <a:path w="56401" h="773320">
                  <a:moveTo>
                    <a:pt x="0" y="0"/>
                  </a:moveTo>
                  <a:lnTo>
                    <a:pt x="56401" y="0"/>
                  </a:lnTo>
                  <a:lnTo>
                    <a:pt x="56401" y="773320"/>
                  </a:lnTo>
                  <a:lnTo>
                    <a:pt x="0" y="773320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56401" cy="811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128680" y="2100924"/>
            <a:ext cx="432085" cy="43208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723638" y="7735954"/>
            <a:ext cx="432085" cy="43208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4266574" y="9138950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4" y="0"/>
                </a:lnTo>
                <a:lnTo>
                  <a:pt x="1248104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3" name="Freeform 23"/>
          <p:cNvSpPr/>
          <p:nvPr/>
        </p:nvSpPr>
        <p:spPr>
          <a:xfrm>
            <a:off x="629565" y="909350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4" y="0"/>
                </a:lnTo>
                <a:lnTo>
                  <a:pt x="1248104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4" name="Group 24"/>
          <p:cNvGrpSpPr/>
          <p:nvPr/>
        </p:nvGrpSpPr>
        <p:grpSpPr>
          <a:xfrm rot="-5400000">
            <a:off x="12372019" y="486751"/>
            <a:ext cx="700320" cy="12341008"/>
            <a:chOff x="0" y="0"/>
            <a:chExt cx="184446" cy="325030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84446" cy="3250307"/>
            </a:xfrm>
            <a:custGeom>
              <a:avLst/>
              <a:gdLst/>
              <a:ahLst/>
              <a:cxnLst/>
              <a:rect l="l" t="t" r="r" b="b"/>
              <a:pathLst>
                <a:path w="184446" h="3250307">
                  <a:moveTo>
                    <a:pt x="0" y="0"/>
                  </a:moveTo>
                  <a:lnTo>
                    <a:pt x="184446" y="0"/>
                  </a:lnTo>
                  <a:lnTo>
                    <a:pt x="184446" y="3250307"/>
                  </a:lnTo>
                  <a:lnTo>
                    <a:pt x="0" y="3250307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84446" cy="32884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6899326" y="3840411"/>
            <a:ext cx="1066813" cy="309376"/>
          </a:xfrm>
          <a:custGeom>
            <a:avLst/>
            <a:gdLst/>
            <a:ahLst/>
            <a:cxnLst/>
            <a:rect l="l" t="t" r="r" b="b"/>
            <a:pathLst>
              <a:path w="1066813" h="309376">
                <a:moveTo>
                  <a:pt x="0" y="0"/>
                </a:moveTo>
                <a:lnTo>
                  <a:pt x="1066812" y="0"/>
                </a:lnTo>
                <a:lnTo>
                  <a:pt x="1066812" y="309376"/>
                </a:lnTo>
                <a:lnTo>
                  <a:pt x="0" y="3093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8" name="TextBox 28"/>
          <p:cNvSpPr txBox="1"/>
          <p:nvPr/>
        </p:nvSpPr>
        <p:spPr>
          <a:xfrm>
            <a:off x="8185059" y="2759416"/>
            <a:ext cx="9074241" cy="105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6222" lvl="1" algn="just">
              <a:lnSpc>
                <a:spcPts val="4230"/>
              </a:lnSpc>
            </a:pPr>
            <a:endParaRPr lang="en-US" sz="302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4230"/>
              </a:lnSpc>
              <a:spcBef>
                <a:spcPct val="0"/>
              </a:spcBef>
            </a:pPr>
            <a:endParaRPr lang="en-US" sz="302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640645" y="520134"/>
            <a:ext cx="10144085" cy="8762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807"/>
              </a:lnSpc>
            </a:pPr>
            <a:r>
              <a:rPr lang="en-US" sz="6188" b="1" dirty="0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 AREA OVERVIEW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222470" y="6360989"/>
            <a:ext cx="6036830" cy="516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90"/>
              </a:lnSpc>
              <a:spcBef>
                <a:spcPct val="0"/>
              </a:spcBef>
            </a:pPr>
            <a:r>
              <a:rPr lang="en-US" sz="2921" b="1">
                <a:solidFill>
                  <a:srgbClr val="011577"/>
                </a:solidFill>
                <a:latin typeface="Poppins Bold"/>
                <a:ea typeface="Poppins Bold"/>
                <a:cs typeface="Poppins Bold"/>
                <a:sym typeface="Poppins Bold"/>
              </a:rPr>
              <a:t>IMPORTANCE OF AREA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185059" y="7306891"/>
            <a:ext cx="9074241" cy="105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443" lvl="1" indent="-326221" algn="just">
              <a:lnSpc>
                <a:spcPts val="4230"/>
              </a:lnSpc>
              <a:spcBef>
                <a:spcPct val="0"/>
              </a:spcBef>
              <a:buFont typeface="Arial"/>
              <a:buChar char="•"/>
            </a:pPr>
            <a:r>
              <a:rPr lang="en-US" sz="302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JEE exam opens the gateway to India’s top</a:t>
            </a:r>
          </a:p>
          <a:p>
            <a:pPr marL="326222" lvl="1" algn="just">
              <a:lnSpc>
                <a:spcPts val="4230"/>
              </a:lnSpc>
              <a:spcBef>
                <a:spcPct val="0"/>
              </a:spcBef>
            </a:pPr>
            <a:r>
              <a:rPr lang="en-US" sz="302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Engineering Colleges like IITs and NITs</a:t>
            </a:r>
          </a:p>
        </p:txBody>
      </p:sp>
      <p:sp>
        <p:nvSpPr>
          <p:cNvPr id="32" name="Freeform 62">
            <a:extLst>
              <a:ext uri="{FF2B5EF4-FFF2-40B4-BE49-F238E27FC236}">
                <a16:creationId xmlns:a16="http://schemas.microsoft.com/office/drawing/2014/main" id="{C3D6FDDC-E372-921B-B81E-DF8EA96CAE19}"/>
              </a:ext>
            </a:extLst>
          </p:cNvPr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3" name="Rectangle 1">
            <a:extLst>
              <a:ext uri="{FF2B5EF4-FFF2-40B4-BE49-F238E27FC236}">
                <a16:creationId xmlns:a16="http://schemas.microsoft.com/office/drawing/2014/main" id="{9464D131-D863-A2D2-C4B3-1E8315D28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6400" y="1899949"/>
            <a:ext cx="8020081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3508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Full Name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Joint Entrance Examination (JEE)</a:t>
            </a:r>
          </a:p>
          <a:p>
            <a:pPr marR="0" lvl="0" indent="3508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Conducted By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: NTA (National Testing Agency)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Rectangle 5">
            <a:extLst>
              <a:ext uri="{FF2B5EF4-FFF2-40B4-BE49-F238E27FC236}">
                <a16:creationId xmlns:a16="http://schemas.microsoft.com/office/drawing/2014/main" id="{E0118460-430E-290D-B937-1F0723936B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61665"/>
            <a:ext cx="1813317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Levels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Mathematics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DE0E82-BB19-8BD9-1D07-8F9381BC14AC}"/>
              </a:ext>
            </a:extLst>
          </p:cNvPr>
          <p:cNvSpPr txBox="1"/>
          <p:nvPr/>
        </p:nvSpPr>
        <p:spPr>
          <a:xfrm>
            <a:off x="9341673" y="3355309"/>
            <a:ext cx="804432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JEE Main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– Admission to NITs, IIITs, and as               		    qualifying exam for JEE Advanced</a:t>
            </a:r>
          </a:p>
          <a:p>
            <a:pPr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JEE Advanced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– Admission to IITs </a:t>
            </a:r>
          </a:p>
          <a:p>
            <a:pPr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endParaRPr lang="en-US" altLang="en-US" sz="2800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   Subjects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: Physics, Chemistry, Mathematics</a:t>
            </a:r>
            <a:endParaRPr lang="en-IN" sz="28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47600"/>
            <a:ext cx="11359450" cy="876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US" sz="6188" b="1" dirty="0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Main Problem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-721870" y="2282980"/>
            <a:ext cx="16725900" cy="17018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5441" lvl="1" algn="ctr"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IIT JEE is considered one of the toughest exams in India, and during its Preparation students face many challenges such as.    </a:t>
            </a:r>
          </a:p>
          <a:p>
            <a:pPr marL="345441" lvl="1" algn="ctr">
              <a:lnSpc>
                <a:spcPts val="4480"/>
              </a:lnSpc>
            </a:pPr>
            <a:endParaRPr lang="en-US" sz="3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722855" y="-2560157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600330" y="-243272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28906" y="-3581945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:a16="http://schemas.microsoft.com/office/drawing/2014/main" id="{4F2B029B-4791-C7BF-2950-C66E2D01287A}"/>
              </a:ext>
            </a:extLst>
          </p:cNvPr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94FE9407-C9C4-08A2-8539-B87FB0597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3716276"/>
            <a:ext cx="13335000" cy="5171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74675" marR="0" lvl="0" indent="-574675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Difficulty in managing time with the vast syllabus</a:t>
            </a:r>
          </a:p>
          <a:p>
            <a:pPr marL="515938" marR="0" lvl="0" indent="-515938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Struggles in building strong conceptual clarity</a:t>
            </a:r>
          </a:p>
          <a:p>
            <a:pPr marL="515938" marR="0" lvl="0" indent="-515938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Pressure of intense competition</a:t>
            </a:r>
          </a:p>
          <a:p>
            <a:pPr marL="515938" marR="0" lvl="0" indent="-515938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Loss of motivation during preparation</a:t>
            </a:r>
          </a:p>
          <a:p>
            <a:pPr marL="515938" marR="0" lvl="0" indent="-515938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Feeling of loneliness and isolation</a:t>
            </a:r>
          </a:p>
          <a:p>
            <a:pPr marL="515938" marR="0" lvl="0" indent="-515938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Difficulty in balancing coaching, self-study, and school work</a:t>
            </a:r>
          </a:p>
          <a:p>
            <a:pPr marL="515938" marR="0" lvl="0" indent="-515938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Overall preparation journey becomes highly stressful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45BF608-5E3F-4062-765B-867F528A9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5765" y="4021075"/>
            <a:ext cx="6422231" cy="45514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B21B0C-9CF5-389E-AE74-EDE1BE47C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D3D20FB-66DE-A72A-87B5-5BC9796A8E16}"/>
              </a:ext>
            </a:extLst>
          </p:cNvPr>
          <p:cNvSpPr txBox="1"/>
          <p:nvPr/>
        </p:nvSpPr>
        <p:spPr>
          <a:xfrm>
            <a:off x="3464275" y="347600"/>
            <a:ext cx="11359450" cy="180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US" sz="6188" b="1" dirty="0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Potential Challenges and Opportunities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FA3C2AA6-EA1D-E57C-01E9-3E58E4C7F7B1}"/>
              </a:ext>
            </a:extLst>
          </p:cNvPr>
          <p:cNvSpPr txBox="1"/>
          <p:nvPr/>
        </p:nvSpPr>
        <p:spPr>
          <a:xfrm>
            <a:off x="1" y="4259211"/>
            <a:ext cx="11359450" cy="40052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2641" lvl="1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IIT-JEE known for its highly competitive, the exam test a student’s knowledge Of PCM at an advanced level. </a:t>
            </a:r>
          </a:p>
          <a:p>
            <a:pPr marL="1259841" lvl="2" indent="-457200">
              <a:lnSpc>
                <a:spcPts val="44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796925" lvl="2" indent="-457200">
              <a:lnSpc>
                <a:spcPts val="44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Artificial intelligence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is transforming JEE preparation by providing </a:t>
            </a:r>
            <a:r>
              <a:rPr lang="en-US" sz="32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personalized learning paths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32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smart mock tests 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32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instant feedback.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71A677A-D3C7-5634-88B1-3C3916641E23}"/>
              </a:ext>
            </a:extLst>
          </p:cNvPr>
          <p:cNvGrpSpPr/>
          <p:nvPr/>
        </p:nvGrpSpPr>
        <p:grpSpPr>
          <a:xfrm>
            <a:off x="-1694958" y="-2406557"/>
            <a:ext cx="4871150" cy="4186145"/>
            <a:chOff x="0" y="0"/>
            <a:chExt cx="812800" cy="6985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1F52734-6384-0AA1-4F54-A2F20C3F6531}"/>
                </a:ext>
              </a:extLst>
            </p:cNvPr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4C6BEDD5-EBDF-4A63-E72D-73A42E796F04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C9AB3D2C-F631-2DC7-7446-C50DB799E9E9}"/>
              </a:ext>
            </a:extLst>
          </p:cNvPr>
          <p:cNvGrpSpPr/>
          <p:nvPr/>
        </p:nvGrpSpPr>
        <p:grpSpPr>
          <a:xfrm>
            <a:off x="15017916" y="-2406558"/>
            <a:ext cx="4871150" cy="4186145"/>
            <a:chOff x="0" y="0"/>
            <a:chExt cx="812800" cy="6985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DD71DDC-3908-9C3E-90D2-0DA838ADE9BF}"/>
                </a:ext>
              </a:extLst>
            </p:cNvPr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1949870F-2B0C-1FEB-7410-0C931045A55A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4670D62D-F3A6-0491-09CD-95CBE89D0234}"/>
              </a:ext>
            </a:extLst>
          </p:cNvPr>
          <p:cNvGrpSpPr/>
          <p:nvPr/>
        </p:nvGrpSpPr>
        <p:grpSpPr>
          <a:xfrm>
            <a:off x="1009939" y="813162"/>
            <a:ext cx="2026931" cy="1741894"/>
            <a:chOff x="0" y="0"/>
            <a:chExt cx="812800" cy="6985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999D73DB-B045-AB6A-0072-0F3CC516A68D}"/>
                </a:ext>
              </a:extLst>
            </p:cNvPr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5CCFA982-FE46-286D-AEDB-3E2FC5E0930A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5B947660-30EB-0C61-02BE-B056B8E6C23E}"/>
              </a:ext>
            </a:extLst>
          </p:cNvPr>
          <p:cNvGrpSpPr/>
          <p:nvPr/>
        </p:nvGrpSpPr>
        <p:grpSpPr>
          <a:xfrm>
            <a:off x="15207705" y="788251"/>
            <a:ext cx="2026931" cy="1741894"/>
            <a:chOff x="0" y="0"/>
            <a:chExt cx="812800" cy="6985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785D9F41-F4EF-3E0A-8EB9-0D9345A4E265}"/>
                </a:ext>
              </a:extLst>
            </p:cNvPr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E6722744-482F-859A-AFF8-9F45B205F71C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A7DE459C-A680-A147-C722-17150AE03CC1}"/>
              </a:ext>
            </a:extLst>
          </p:cNvPr>
          <p:cNvGrpSpPr/>
          <p:nvPr/>
        </p:nvGrpSpPr>
        <p:grpSpPr>
          <a:xfrm rot="-5400000">
            <a:off x="8549975" y="-2910299"/>
            <a:ext cx="121666" cy="10895119"/>
            <a:chOff x="0" y="0"/>
            <a:chExt cx="32044" cy="2869496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D3EAE7EB-109D-9C79-8F24-A6D4D02AB5E9}"/>
                </a:ext>
              </a:extLst>
            </p:cNvPr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87B93739-7C18-127E-92B6-97BD0EEE4BA3}"/>
                </a:ext>
              </a:extLst>
            </p:cNvPr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E7466FE8-D963-BE17-95FB-09737AD7060D}"/>
              </a:ext>
            </a:extLst>
          </p:cNvPr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FC246434-05EA-3647-A9F1-FEF76CCB90C8}"/>
                </a:ext>
              </a:extLst>
            </p:cNvPr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021E426F-85A4-2D8C-B85E-97051A7DC3D6}"/>
                </a:ext>
              </a:extLst>
            </p:cNvPr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:a16="http://schemas.microsoft.com/office/drawing/2014/main" id="{568FB506-0D45-BD70-FEA0-455350ED56F6}"/>
              </a:ext>
            </a:extLst>
          </p:cNvPr>
          <p:cNvSpPr/>
          <p:nvPr/>
        </p:nvSpPr>
        <p:spPr>
          <a:xfrm>
            <a:off x="13290185" y="9403613"/>
            <a:ext cx="4997811" cy="867495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931ABDD-F4DB-6AB3-47EB-BBBDE6C60F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2843480"/>
            <a:ext cx="6110020" cy="61100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4674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47600"/>
            <a:ext cx="11359450" cy="180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US" sz="6188" b="1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Preliminary Solution Concept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17202" y="809095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216431" y="809095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:a16="http://schemas.microsoft.com/office/drawing/2014/main" id="{39A1974D-769E-FC05-D424-D110C4390DF4}"/>
              </a:ext>
            </a:extLst>
          </p:cNvPr>
          <p:cNvSpPr/>
          <p:nvPr/>
        </p:nvSpPr>
        <p:spPr>
          <a:xfrm>
            <a:off x="-88814" y="9311626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3" name="Rectangle 1">
            <a:extLst>
              <a:ext uri="{FF2B5EF4-FFF2-40B4-BE49-F238E27FC236}">
                <a16:creationId xmlns:a16="http://schemas.microsoft.com/office/drawing/2014/main" id="{38B198DA-C434-856F-015E-98084D0AC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3028042"/>
            <a:ext cx="12496800" cy="5487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74675" marR="0" lvl="0" indent="-574675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AI-powered platform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to evaluate student’s performance in real time based on mock test results</a:t>
            </a:r>
          </a:p>
          <a:p>
            <a:pPr marL="574675" marR="0" lvl="0" indent="-574675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574675" marR="0" lvl="0" indent="-574675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574675" marR="0" lvl="0" indent="-574675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Provides an integrated space for 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peer collaboration</a:t>
            </a:r>
          </a:p>
          <a:p>
            <a:pPr marL="574675" marR="0" lvl="0" indent="-574675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Helps students solve doubts collectively</a:t>
            </a:r>
          </a:p>
          <a:p>
            <a:pPr marL="574675" marR="0" lvl="0" indent="-574675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Ensures personalized 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performance tracking</a:t>
            </a:r>
          </a:p>
          <a:p>
            <a:pPr marL="574675" marR="0" lvl="0" indent="-574675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Promotes 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group-based learning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support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872C2C8-632B-93DC-5ED6-C7A3F33A4D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3798" y="4197578"/>
            <a:ext cx="5375339" cy="5375339"/>
          </a:xfrm>
          <a:prstGeom prst="round2DiagRect">
            <a:avLst>
              <a:gd name="adj1" fmla="val 16667"/>
              <a:gd name="adj2" fmla="val 10912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47600"/>
            <a:ext cx="11359450" cy="180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US" sz="6188" b="1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Key Features and Functionalities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09600" y="3674874"/>
            <a:ext cx="11700387" cy="4193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1" lvl="1" indent="-345440">
              <a:lnSpc>
                <a:spcPct val="200000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Voice command Recognition with </a:t>
            </a:r>
            <a: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Bilingual Support</a:t>
            </a:r>
          </a:p>
          <a:p>
            <a:pPr marL="690881" lvl="1" indent="-345440">
              <a:lnSpc>
                <a:spcPct val="200000"/>
              </a:lnSpc>
              <a:buFont typeface="Arial"/>
              <a:buChar char="•"/>
            </a:pPr>
            <a: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 time 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doubt solving with </a:t>
            </a:r>
            <a: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Multimedia Input</a:t>
            </a:r>
          </a:p>
          <a:p>
            <a:pPr marL="690881" lvl="1" indent="-345440">
              <a:lnSpc>
                <a:spcPct val="200000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Tracking </a:t>
            </a:r>
            <a: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 Time Progress 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using mock test </a:t>
            </a:r>
          </a:p>
          <a:p>
            <a:pPr marL="690881" lvl="1" indent="-345440">
              <a:lnSpc>
                <a:spcPct val="200000"/>
              </a:lnSpc>
              <a:buFont typeface="Arial"/>
              <a:buChar char="•"/>
            </a:pPr>
            <a: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Group Collaboration 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help for make a </a:t>
            </a:r>
            <a: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Study Room</a:t>
            </a:r>
          </a:p>
          <a:p>
            <a:pPr marL="690881" lvl="1" indent="-345440">
              <a:lnSpc>
                <a:spcPct val="200000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Teach topic by best </a:t>
            </a:r>
            <a: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Visuals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Diagrams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:a16="http://schemas.microsoft.com/office/drawing/2014/main" id="{A2B4B15F-98A4-C4E5-D9C4-044989363C9F}"/>
              </a:ext>
            </a:extLst>
          </p:cNvPr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FB00C2A-83FE-853D-7BC0-6D0EFD8FCD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3117770"/>
            <a:ext cx="5816442" cy="58164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47600"/>
            <a:ext cx="11359450" cy="180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US" sz="6188" b="1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Target Users and Expected Use Cases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:a16="http://schemas.microsoft.com/office/drawing/2014/main" id="{86038ED7-9620-129B-A426-3A94F13F0838}"/>
              </a:ext>
            </a:extLst>
          </p:cNvPr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3" name="Rectangle 1">
            <a:extLst>
              <a:ext uri="{FF2B5EF4-FFF2-40B4-BE49-F238E27FC236}">
                <a16:creationId xmlns:a16="http://schemas.microsoft.com/office/drawing/2014/main" id="{8B16CAB3-243A-D001-1904-40A98D979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4237795"/>
            <a:ext cx="102108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68275"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Students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preparing for IIT-JEE often struggle due to lack of proper guidance, clear direction, and structured study methods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04C725C-1A9D-2CE2-75AA-3BF3FB8FA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9420" y="2973459"/>
            <a:ext cx="5919574" cy="591957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47600"/>
            <a:ext cx="11359450" cy="180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US" sz="6188" b="1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AI Technologies and Methods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37718" y="3489034"/>
            <a:ext cx="17267904" cy="51643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Frontend and UI/UX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– React , Tailwind CSS and P5.js , Figma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endParaRPr lang="en-US" sz="3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Backend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– Node.js + Express.js , JWT(JOSN Web Tokens) and Socket.io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endParaRPr lang="en-US" sz="32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API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– REST APIs, AI integration (Gemini API)  and Google TTS &amp; STT (Text to speech  		and speech to text)</a:t>
            </a:r>
          </a:p>
          <a:p>
            <a:pPr marL="345441" lvl="1">
              <a:lnSpc>
                <a:spcPts val="4480"/>
              </a:lnSpc>
            </a:pPr>
            <a:endParaRPr lang="en-US" sz="32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 Approach and Database 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– NumPy, Pandas , Scikit-learn, TensorFlow, NLP  								   ,MongoDB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:a16="http://schemas.microsoft.com/office/drawing/2014/main" id="{D915E689-5C0B-2175-825D-26EEC85E20F5}"/>
              </a:ext>
            </a:extLst>
          </p:cNvPr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52800" y="367021"/>
            <a:ext cx="11359450" cy="945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US" sz="6188" b="1" dirty="0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Implementation Approach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43000" y="3543126"/>
            <a:ext cx="16230600" cy="1701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1" lvl="1" algn="ctr">
              <a:lnSpc>
                <a:spcPts val="4480"/>
              </a:lnSpc>
            </a:pPr>
            <a:endParaRPr lang="en-US" sz="3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5441" lvl="1" algn="ctr">
              <a:lnSpc>
                <a:spcPts val="4480"/>
              </a:lnSpc>
            </a:pPr>
            <a:endParaRPr lang="en-US" sz="3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5441" lvl="1" algn="ctr">
              <a:lnSpc>
                <a:spcPts val="4480"/>
              </a:lnSpc>
            </a:pPr>
            <a:endParaRPr lang="en-US" sz="3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823150" y="-2234766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017050" y="-2324100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04571" y="791994"/>
            <a:ext cx="1972061" cy="1836906"/>
            <a:chOff x="11002" y="-38100"/>
            <a:chExt cx="790797" cy="7366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265096" y="797672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3215026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:a16="http://schemas.microsoft.com/office/drawing/2014/main" id="{CADC7097-3C73-C0A5-D70D-B910CFDD5253}"/>
              </a:ext>
            </a:extLst>
          </p:cNvPr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3" name="Rectangle 1">
            <a:extLst>
              <a:ext uri="{FF2B5EF4-FFF2-40B4-BE49-F238E27FC236}">
                <a16:creationId xmlns:a16="http://schemas.microsoft.com/office/drawing/2014/main" id="{E06BB063-1858-FBE3-DB0C-03263D1F42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9728" y="3761882"/>
            <a:ext cx="15872471" cy="3671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517525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We will follow a 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custom SDLC approach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R="0" lvl="0" indent="517525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Initial focus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will be on building the 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core system first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R="0" lvl="0" indent="517525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Once the 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backbone is stable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we will add features 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one-by-one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R="0" lvl="0" indent="517525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Features will be prioritized 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from hard to easy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637</Words>
  <Application>Microsoft Office PowerPoint</Application>
  <PresentationFormat>Custom</PresentationFormat>
  <Paragraphs>93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Poppins Bold</vt:lpstr>
      <vt:lpstr>Arial</vt:lpstr>
      <vt:lpstr>Calibri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SAMADHAN 1.0</dc:title>
  <dc:creator>ACER</dc:creator>
  <cp:lastModifiedBy>Syed Hamza Hamza</cp:lastModifiedBy>
  <cp:revision>32</cp:revision>
  <dcterms:created xsi:type="dcterms:W3CDTF">2006-08-16T00:00:00Z</dcterms:created>
  <dcterms:modified xsi:type="dcterms:W3CDTF">2025-09-05T16:23:16Z</dcterms:modified>
  <dc:identifier>DAGVPOy7A7Q</dc:identifier>
</cp:coreProperties>
</file>